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0F2"/>
    <a:srgbClr val="FFE5FF"/>
    <a:srgbClr val="FFFF99"/>
    <a:srgbClr val="FFFFCC"/>
    <a:srgbClr val="FFCCFF"/>
    <a:srgbClr val="CCFFCC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2FF153-AA30-486E-2A1E-5813D52A7F6F}" v="80" dt="2020-06-11T14:03:55.879"/>
    <p1510:client id="{0F1B7179-F5E3-D020-B0F7-7F0EBEC5AF76}" v="13" dt="2020-06-11T13:37:13.727"/>
    <p1510:client id="{276E5C10-A17D-E017-5A0A-EE72C703303A}" v="33" dt="2020-06-11T13:13:41.893"/>
    <p1510:client id="{868EC418-712A-49AD-50BC-903B5D543A58}" v="961" dt="2020-06-11T12:41:45.283"/>
    <p1510:client id="{97B4D396-FCE1-E0B9-20B0-EBC6F205BEC2}" v="25" dt="2020-06-11T12:20:47.415"/>
    <p1510:client id="{A2CBF41A-2268-1B5C-9797-A3823DA17879}" v="54" dt="2020-06-11T13:05:50.909"/>
    <p1510:client id="{C7EB1FB7-0030-5844-6128-961E57C46A2F}" v="3" dt="2019-07-27T11:30:36.819"/>
    <p1510:client id="{D2DE3E5D-5E4E-43C5-DA34-378E7905EA01}" v="136" dt="2020-06-11T13:01:23.717"/>
    <p1510:client id="{EC7ACB29-F746-B674-0D2E-DA81FCB0B38C}" v="35" dt="2020-06-11T13:11:07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37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4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2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39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69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18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11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4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35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40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53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D2B2A-0F47-499C-9135-3781E322C9B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579D5-C379-40B9-BDE6-3509E8D33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49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pn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e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jpe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18" Type="http://schemas.openxmlformats.org/officeDocument/2006/relationships/hyperlink" Target="https://www.google.co.uk/url?sa=i&amp;url=https://emojipedia.org/cut-of-meat/&amp;psig=AOvVaw2DMoxxZt3DZm50lo9macsm&amp;ust=1591970783562000&amp;source=images&amp;cd=vfe&amp;ved=0CAIQjRxqFwoTCOjA5Lv3-ekCFQAAAAAdAAAAABAD" TargetMode="External"/><Relationship Id="rId26" Type="http://schemas.microsoft.com/office/2007/relationships/hdphoto" Target="../media/hdphoto5.wdp"/><Relationship Id="rId39" Type="http://schemas.openxmlformats.org/officeDocument/2006/relationships/hyperlink" Target="https://www.google.co.uk/url?sa=i&amp;url=https://www.emojirequest.com/r/FirstPlaceMedalEmoji&amp;psig=AOvVaw3hNxicajMtGHmrNyEaajTS&amp;ust=1591971205915000&amp;source=images&amp;cd=vfe&amp;ved=0CAIQjRxqFwoTCNitkIX5-ekCFQAAAAAdAAAAABAJ" TargetMode="External"/><Relationship Id="rId21" Type="http://schemas.openxmlformats.org/officeDocument/2006/relationships/hyperlink" Target="https://www.google.co.uk/url?sa=i&amp;url=https://www.gardensillustrated.com/news/plant-emoji-houseplant-2020/&amp;psig=AOvVaw0bNQxHEQdGmgww_7Lt0brz&amp;ust=1591970827722000&amp;source=images&amp;cd=vfe&amp;ved=0CAIQjRxqFwoTCKDMqdD3-ekCFQAAAAAdAAAAABAD" TargetMode="External"/><Relationship Id="rId34" Type="http://schemas.openxmlformats.org/officeDocument/2006/relationships/image" Target="../media/image37.png"/><Relationship Id="rId42" Type="http://schemas.openxmlformats.org/officeDocument/2006/relationships/hyperlink" Target="https://www.google.co.uk/url?sa=i&amp;url=https://www.clipartkey.com/view/TmTxTh_light-skin-tone-icon-old-woman-emoji/&amp;psig=AOvVaw2UNYNAN1EqsZJpwNbRq7X6&amp;ust=1591971282553000&amp;source=images&amp;cd=vfe&amp;ved=0CAIQjRxqFwoTCOiEn6n5-ekCFQAAAAAdAAAAABAV" TargetMode="External"/><Relationship Id="rId7" Type="http://schemas.openxmlformats.org/officeDocument/2006/relationships/image" Target="../media/image28.jpeg"/><Relationship Id="rId2" Type="http://schemas.openxmlformats.org/officeDocument/2006/relationships/image" Target="../media/image21.jpeg"/><Relationship Id="rId16" Type="http://schemas.openxmlformats.org/officeDocument/2006/relationships/image" Target="../media/image31.png"/><Relationship Id="rId29" Type="http://schemas.microsoft.com/office/2007/relationships/hdphoto" Target="../media/hdphoto6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11" Type="http://schemas.openxmlformats.org/officeDocument/2006/relationships/image" Target="../media/image19.jpeg"/><Relationship Id="rId24" Type="http://schemas.openxmlformats.org/officeDocument/2006/relationships/hyperlink" Target="https://www.google.co.uk/url?sa=i&amp;url=https://www.iemoji.com/view/emoji/372/objects/money-bag&amp;psig=AOvVaw1AWBSxr9nKmAdYoZCT-WKY&amp;ust=1591970888498000&amp;source=images&amp;cd=vfe&amp;ved=0CAIQjRxqFwoTCKjlqu33-ekCFQAAAAAdAAAAABAD" TargetMode="External"/><Relationship Id="rId32" Type="http://schemas.microsoft.com/office/2007/relationships/hdphoto" Target="../media/hdphoto7.wdp"/><Relationship Id="rId37" Type="http://schemas.openxmlformats.org/officeDocument/2006/relationships/image" Target="../media/image38.png"/><Relationship Id="rId40" Type="http://schemas.openxmlformats.org/officeDocument/2006/relationships/image" Target="../media/image39.png"/><Relationship Id="rId45" Type="http://schemas.openxmlformats.org/officeDocument/2006/relationships/image" Target="../media/image18.png"/><Relationship Id="rId5" Type="http://schemas.openxmlformats.org/officeDocument/2006/relationships/image" Target="../media/image9.jpeg"/><Relationship Id="rId15" Type="http://schemas.openxmlformats.org/officeDocument/2006/relationships/hyperlink" Target="https://www.google.co.uk/url?sa=i&amp;url=https://emojipedia.org/apple/ios-9.0/door/&amp;psig=AOvVaw3Y-HLMmKu31IuLFtRsuk-E&amp;ust=1591970737872000&amp;source=images&amp;cd=vfe&amp;ved=0CAIQjRxqFwoTCOCwy6X3-ekCFQAAAAAdAAAAABAD" TargetMode="External"/><Relationship Id="rId23" Type="http://schemas.microsoft.com/office/2007/relationships/hdphoto" Target="../media/hdphoto4.wdp"/><Relationship Id="rId28" Type="http://schemas.openxmlformats.org/officeDocument/2006/relationships/image" Target="../media/image35.png"/><Relationship Id="rId36" Type="http://schemas.openxmlformats.org/officeDocument/2006/relationships/hyperlink" Target="https://www.google.co.uk/url?sa=i&amp;url=https://hotemoji.com/seedling-emoji.html&amp;psig=AOvVaw3FDK9h_eMSLSkXGODykkJA&amp;ust=1591971138832000&amp;source=images&amp;cd=vfe&amp;ved=0CAIQjRxqFwoTCJjF_eX4-ekCFQAAAAAdAAAAABAD" TargetMode="External"/><Relationship Id="rId10" Type="http://schemas.openxmlformats.org/officeDocument/2006/relationships/image" Target="../media/image29.png"/><Relationship Id="rId19" Type="http://schemas.openxmlformats.org/officeDocument/2006/relationships/image" Target="../media/image32.png"/><Relationship Id="rId31" Type="http://schemas.openxmlformats.org/officeDocument/2006/relationships/image" Target="../media/image36.png"/><Relationship Id="rId44" Type="http://schemas.microsoft.com/office/2007/relationships/hdphoto" Target="../media/hdphoto11.wdp"/><Relationship Id="rId4" Type="http://schemas.openxmlformats.org/officeDocument/2006/relationships/image" Target="../media/image17.jpeg"/><Relationship Id="rId9" Type="http://schemas.openxmlformats.org/officeDocument/2006/relationships/image" Target="../media/image20.jpeg"/><Relationship Id="rId14" Type="http://schemas.microsoft.com/office/2007/relationships/hdphoto" Target="../media/hdphoto1.wdp"/><Relationship Id="rId22" Type="http://schemas.openxmlformats.org/officeDocument/2006/relationships/image" Target="../media/image33.png"/><Relationship Id="rId27" Type="http://schemas.openxmlformats.org/officeDocument/2006/relationships/hyperlink" Target="https://www.google.co.uk/url?sa=i&amp;url=https://www.kindpng.com/imgv/iTxJhxo_pink-bow-emoji-hd-png-download/&amp;psig=AOvVaw1Df6absAJZ9KWA5hPlsrK5&amp;ust=1591970944852000&amp;source=images&amp;cd=vfe&amp;ved=0CAIQjRxqFwoTCOD7g4j4-ekCFQAAAAAdAAAAABAJ" TargetMode="External"/><Relationship Id="rId30" Type="http://schemas.openxmlformats.org/officeDocument/2006/relationships/hyperlink" Target="https://www.google.co.uk/url?sa=i&amp;url=https://www.iemoji.com/view/emoji/518/objects/alarm-clock&amp;psig=AOvVaw03g4p4hpLkbqWkK6Jis_Qo&amp;ust=1591971050957000&amp;source=images&amp;cd=vfe&amp;ved=0CAIQjRxqFwoTCNilzbr4-ekCFQAAAAAdAAAAABAD" TargetMode="External"/><Relationship Id="rId35" Type="http://schemas.microsoft.com/office/2007/relationships/hdphoto" Target="../media/hdphoto8.wdp"/><Relationship Id="rId43" Type="http://schemas.openxmlformats.org/officeDocument/2006/relationships/image" Target="../media/image40.png"/><Relationship Id="rId8" Type="http://schemas.openxmlformats.org/officeDocument/2006/relationships/image" Target="../media/image24.png"/><Relationship Id="rId3" Type="http://schemas.openxmlformats.org/officeDocument/2006/relationships/image" Target="../media/image22.jpeg"/><Relationship Id="rId12" Type="http://schemas.openxmlformats.org/officeDocument/2006/relationships/hyperlink" Target="https://www.google.co.uk/url?sa=i&amp;url=https://hotemoji.com/t-shirt-emoji.html&amp;psig=AOvVaw20WNUj7denOT529mrdj-hk&amp;ust=1591970340112000&amp;source=images&amp;cd=vfe&amp;ved=0CAIQjRxqFwoTCLDnhOj1-ekCFQAAAAAdAAAAABAJ" TargetMode="External"/><Relationship Id="rId17" Type="http://schemas.microsoft.com/office/2007/relationships/hdphoto" Target="../media/hdphoto2.wdp"/><Relationship Id="rId25" Type="http://schemas.openxmlformats.org/officeDocument/2006/relationships/image" Target="../media/image34.png"/><Relationship Id="rId33" Type="http://schemas.openxmlformats.org/officeDocument/2006/relationships/hyperlink" Target="https://www.google.co.uk/url?sa=i&amp;url=https://www.iemoji.com/view/emoji/2728/smileys-people/cold-face&amp;psig=AOvVaw0qk_JiEOxU3oCLS7UnFXq6&amp;ust=1591971105122000&amp;source=images&amp;cd=vfe&amp;ved=0CAIQjRxqFwoTCNCF0NT4-ekCFQAAAAAdAAAAABAD" TargetMode="External"/><Relationship Id="rId38" Type="http://schemas.microsoft.com/office/2007/relationships/hdphoto" Target="../media/hdphoto9.wdp"/><Relationship Id="rId46" Type="http://schemas.openxmlformats.org/officeDocument/2006/relationships/image" Target="../media/image11.png"/><Relationship Id="rId20" Type="http://schemas.microsoft.com/office/2007/relationships/hdphoto" Target="../media/hdphoto3.wdp"/><Relationship Id="rId41" Type="http://schemas.microsoft.com/office/2007/relationships/hdphoto" Target="../media/hdphoto10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557" y="-350"/>
            <a:ext cx="9144000" cy="606125"/>
          </a:xfrm>
        </p:spPr>
        <p:txBody>
          <a:bodyPr>
            <a:normAutofit/>
          </a:bodyPr>
          <a:lstStyle/>
          <a:p>
            <a:r>
              <a:rPr lang="en-GB" sz="2000" b="1" u="sng" dirty="0">
                <a:latin typeface="Twinkl" panose="02000000000000000000" pitchFamily="2" charset="0"/>
              </a:rPr>
              <a:t>Year 1 Common Exception Word Mat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50195" y="1050714"/>
            <a:ext cx="1865754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a</a:t>
            </a:r>
          </a:p>
          <a:p>
            <a:r>
              <a:rPr lang="en-GB" sz="2400" dirty="0">
                <a:latin typeface="Twinkl" panose="02000000000000000000" pitchFamily="2" charset="0"/>
              </a:rPr>
              <a:t>all</a:t>
            </a:r>
          </a:p>
          <a:p>
            <a:r>
              <a:rPr lang="en-GB" sz="2400" dirty="0">
                <a:latin typeface="Twinkl" panose="02000000000000000000" pitchFamily="2" charset="0"/>
              </a:rPr>
              <a:t>are</a:t>
            </a:r>
          </a:p>
          <a:p>
            <a:r>
              <a:rPr lang="en-GB" sz="2400" dirty="0">
                <a:latin typeface="Twinkl" panose="02000000000000000000" pitchFamily="2" charset="0"/>
              </a:rPr>
              <a:t>ask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7057" y="2714979"/>
            <a:ext cx="1865754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be</a:t>
            </a:r>
          </a:p>
          <a:p>
            <a:r>
              <a:rPr lang="en-GB" sz="2400" dirty="0">
                <a:latin typeface="Twinkl" panose="02000000000000000000" pitchFamily="2" charset="0"/>
              </a:rPr>
              <a:t>by</a:t>
            </a:r>
          </a:p>
          <a:p>
            <a:r>
              <a:rPr lang="en-GB" sz="2400" dirty="0">
                <a:latin typeface="Twinkl" panose="02000000000000000000" pitchFamily="2" charset="0"/>
              </a:rPr>
              <a:t>because</a:t>
            </a:r>
          </a:p>
          <a:p>
            <a:r>
              <a:rPr lang="en-GB" sz="2400" dirty="0">
                <a:latin typeface="Twinkl" panose="02000000000000000000" pitchFamily="2" charset="0"/>
              </a:rPr>
              <a:t>beautiful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3984" y="4366106"/>
            <a:ext cx="1891965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come</a:t>
            </a:r>
          </a:p>
          <a:p>
            <a:r>
              <a:rPr lang="en-GB" sz="2400" dirty="0">
                <a:latin typeface="Twinkl" panose="02000000000000000000" pitchFamily="2" charset="0"/>
              </a:rPr>
              <a:t>children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3984" y="5277270"/>
            <a:ext cx="1891965" cy="461665"/>
          </a:xfrm>
          <a:prstGeom prst="rect">
            <a:avLst/>
          </a:prstGeom>
          <a:solidFill>
            <a:srgbClr val="F2B0F2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do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4570" y="5852090"/>
            <a:ext cx="1891965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eye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43536" y="1106508"/>
            <a:ext cx="1891965" cy="1200329"/>
          </a:xfrm>
          <a:prstGeom prst="rect">
            <a:avLst/>
          </a:prstGeom>
          <a:solidFill>
            <a:srgbClr val="FFE5FF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full</a:t>
            </a:r>
          </a:p>
          <a:p>
            <a:r>
              <a:rPr lang="en-GB" sz="2400" dirty="0">
                <a:latin typeface="Twinkl" panose="02000000000000000000" pitchFamily="2" charset="0"/>
              </a:rPr>
              <a:t>friend</a:t>
            </a:r>
          </a:p>
          <a:p>
            <a:r>
              <a:rPr lang="en-GB" sz="2400" dirty="0">
                <a:latin typeface="Twinkl" panose="02000000000000000000" pitchFamily="2" charset="0"/>
              </a:rPr>
              <a:t>father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51954" y="2461610"/>
            <a:ext cx="1865754" cy="4616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go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58371" y="3038636"/>
            <a:ext cx="1865302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he</a:t>
            </a:r>
          </a:p>
          <a:p>
            <a:r>
              <a:rPr lang="en-GB" sz="2400" dirty="0">
                <a:latin typeface="Twinkl" panose="02000000000000000000" pitchFamily="2" charset="0"/>
              </a:rPr>
              <a:t>has</a:t>
            </a:r>
          </a:p>
          <a:p>
            <a:r>
              <a:rPr lang="en-GB" sz="2400" dirty="0">
                <a:latin typeface="Twinkl" panose="02000000000000000000" pitchFamily="2" charset="0"/>
              </a:rPr>
              <a:t>his</a:t>
            </a:r>
          </a:p>
          <a:p>
            <a:r>
              <a:rPr lang="en-GB" sz="2400" dirty="0">
                <a:latin typeface="Twinkl" panose="02000000000000000000" pitchFamily="2" charset="0"/>
              </a:rPr>
              <a:t>her</a:t>
            </a:r>
          </a:p>
          <a:p>
            <a:r>
              <a:rPr lang="en-GB" sz="2400" dirty="0">
                <a:latin typeface="Twinkl" panose="02000000000000000000" pitchFamily="2" charset="0"/>
              </a:rPr>
              <a:t>have</a:t>
            </a:r>
          </a:p>
          <a:p>
            <a:r>
              <a:rPr lang="en-GB" sz="2400" dirty="0">
                <a:latin typeface="Twinkl" panose="02000000000000000000" pitchFamily="2" charset="0"/>
              </a:rPr>
              <a:t>here</a:t>
            </a:r>
          </a:p>
          <a:p>
            <a:r>
              <a:rPr lang="en-GB" sz="2400" dirty="0">
                <a:latin typeface="Twinkl" panose="02000000000000000000" pitchFamily="2" charset="0"/>
              </a:rPr>
              <a:t>house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42794" y="5830568"/>
            <a:ext cx="1854603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I</a:t>
            </a:r>
          </a:p>
          <a:p>
            <a:r>
              <a:rPr lang="en-GB" sz="2400" dirty="0">
                <a:latin typeface="Twinkl" panose="02000000000000000000" pitchFamily="2" charset="0"/>
              </a:rPr>
              <a:t>into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10924" y="614569"/>
            <a:ext cx="1854603" cy="156966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like</a:t>
            </a:r>
          </a:p>
          <a:p>
            <a:r>
              <a:rPr lang="en-GB" sz="2400" dirty="0">
                <a:latin typeface="Twinkl" panose="02000000000000000000" pitchFamily="2" charset="0"/>
              </a:rPr>
              <a:t>little</a:t>
            </a:r>
          </a:p>
          <a:p>
            <a:r>
              <a:rPr lang="en-GB" sz="2400" dirty="0">
                <a:latin typeface="Twinkl" panose="02000000000000000000" pitchFamily="2" charset="0"/>
              </a:rPr>
              <a:t>looked</a:t>
            </a:r>
          </a:p>
          <a:p>
            <a:r>
              <a:rPr lang="en-GB" sz="2400" dirty="0">
                <a:latin typeface="Twinkl" panose="02000000000000000000" pitchFamily="2" charset="0"/>
              </a:rPr>
              <a:t>love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13363" y="2240996"/>
            <a:ext cx="1865301" cy="1569660"/>
          </a:xfrm>
          <a:prstGeom prst="rect">
            <a:avLst/>
          </a:prstGeom>
          <a:solidFill>
            <a:srgbClr val="FFE5FF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me</a:t>
            </a:r>
          </a:p>
          <a:p>
            <a:r>
              <a:rPr lang="en-GB" sz="2400" dirty="0">
                <a:latin typeface="Twinkl" panose="02000000000000000000" pitchFamily="2" charset="0"/>
              </a:rPr>
              <a:t>my</a:t>
            </a:r>
          </a:p>
          <a:p>
            <a:r>
              <a:rPr lang="en-GB" sz="2400" dirty="0">
                <a:latin typeface="Twinkl" panose="02000000000000000000" pitchFamily="2" charset="0"/>
              </a:rPr>
              <a:t>Mr</a:t>
            </a:r>
          </a:p>
          <a:p>
            <a:r>
              <a:rPr lang="en-GB" sz="2400" dirty="0">
                <a:latin typeface="Twinkl" panose="02000000000000000000" pitchFamily="2" charset="0"/>
              </a:rPr>
              <a:t>Mrs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13363" y="3880560"/>
            <a:ext cx="1865301" cy="4616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no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11030" y="4461714"/>
            <a:ext cx="1865301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of</a:t>
            </a:r>
          </a:p>
          <a:p>
            <a:r>
              <a:rPr lang="en-GB" sz="2400" dirty="0">
                <a:latin typeface="Twinkl" panose="02000000000000000000" pitchFamily="2" charset="0"/>
              </a:rPr>
              <a:t>one</a:t>
            </a:r>
          </a:p>
          <a:p>
            <a:r>
              <a:rPr lang="en-GB" sz="2400" dirty="0">
                <a:latin typeface="Twinkl" panose="02000000000000000000" pitchFamily="2" charset="0"/>
              </a:rPr>
              <a:t>once</a:t>
            </a:r>
          </a:p>
          <a:p>
            <a:r>
              <a:rPr lang="en-GB" sz="2400" dirty="0">
                <a:latin typeface="Twinkl" panose="02000000000000000000" pitchFamily="2" charset="0"/>
              </a:rPr>
              <a:t>our</a:t>
            </a:r>
          </a:p>
          <a:p>
            <a:r>
              <a:rPr lang="en-GB" sz="2400" dirty="0">
                <a:latin typeface="Twinkl" panose="02000000000000000000" pitchFamily="2" charset="0"/>
              </a:rPr>
              <a:t>old</a:t>
            </a:r>
          </a:p>
          <a:p>
            <a:r>
              <a:rPr lang="en-GB" sz="2400" dirty="0">
                <a:latin typeface="Twinkl" panose="02000000000000000000" pitchFamily="2" charset="0"/>
              </a:rPr>
              <a:t>oh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99311" y="2072156"/>
            <a:ext cx="1865301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put</a:t>
            </a:r>
          </a:p>
          <a:p>
            <a:r>
              <a:rPr lang="en-GB" sz="2400" dirty="0">
                <a:latin typeface="Twinkl" panose="02000000000000000000" pitchFamily="2" charset="0"/>
              </a:rPr>
              <a:t>push</a:t>
            </a:r>
          </a:p>
          <a:p>
            <a:r>
              <a:rPr lang="en-GB" sz="2400" dirty="0">
                <a:latin typeface="Twinkl" panose="02000000000000000000" pitchFamily="2" charset="0"/>
              </a:rPr>
              <a:t>pull</a:t>
            </a:r>
          </a:p>
          <a:p>
            <a:r>
              <a:rPr lang="en-GB" sz="2400" dirty="0">
                <a:latin typeface="Twinkl" panose="02000000000000000000" pitchFamily="2" charset="0"/>
              </a:rPr>
              <a:t>people</a:t>
            </a:r>
          </a:p>
          <a:p>
            <a:r>
              <a:rPr lang="en-GB" sz="2400" dirty="0">
                <a:latin typeface="Twinkl" panose="02000000000000000000" pitchFamily="2" charset="0"/>
              </a:rPr>
              <a:t>pretty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99311" y="4105199"/>
            <a:ext cx="1865301" cy="2308324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said</a:t>
            </a:r>
          </a:p>
          <a:p>
            <a:r>
              <a:rPr lang="en-GB" sz="2400" dirty="0">
                <a:latin typeface="Twinkl" panose="02000000000000000000" pitchFamily="2" charset="0"/>
              </a:rPr>
              <a:t>says</a:t>
            </a:r>
          </a:p>
          <a:p>
            <a:r>
              <a:rPr lang="en-GB" sz="2400" dirty="0">
                <a:latin typeface="Twinkl" panose="02000000000000000000" pitchFamily="2" charset="0"/>
              </a:rPr>
              <a:t>she</a:t>
            </a:r>
          </a:p>
          <a:p>
            <a:r>
              <a:rPr lang="en-GB" sz="2400" dirty="0">
                <a:latin typeface="Twinkl" panose="02000000000000000000" pitchFamily="2" charset="0"/>
              </a:rPr>
              <a:t>so</a:t>
            </a:r>
          </a:p>
          <a:p>
            <a:r>
              <a:rPr lang="en-GB" sz="2400" dirty="0">
                <a:latin typeface="Twinkl" panose="02000000000000000000" pitchFamily="2" charset="0"/>
              </a:rPr>
              <a:t>some</a:t>
            </a:r>
          </a:p>
          <a:p>
            <a:r>
              <a:rPr lang="en-GB" sz="2400" dirty="0">
                <a:latin typeface="Twinkl" panose="02000000000000000000" pitchFamily="2" charset="0"/>
              </a:rPr>
              <a:t>school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709084" y="1206453"/>
            <a:ext cx="1865301" cy="2308324"/>
          </a:xfrm>
          <a:prstGeom prst="rect">
            <a:avLst/>
          </a:prstGeom>
          <a:solidFill>
            <a:srgbClr val="FFE5FF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the</a:t>
            </a:r>
          </a:p>
          <a:p>
            <a:r>
              <a:rPr lang="en-GB" sz="2400" dirty="0">
                <a:latin typeface="Twinkl" panose="02000000000000000000" pitchFamily="2" charset="0"/>
              </a:rPr>
              <a:t>to</a:t>
            </a:r>
          </a:p>
          <a:p>
            <a:r>
              <a:rPr lang="en-GB" sz="2400" dirty="0">
                <a:latin typeface="Twinkl" panose="02000000000000000000" pitchFamily="2" charset="0"/>
              </a:rPr>
              <a:t>today</a:t>
            </a:r>
          </a:p>
          <a:p>
            <a:r>
              <a:rPr lang="en-GB" sz="2400" dirty="0">
                <a:latin typeface="Twinkl" panose="02000000000000000000" pitchFamily="2" charset="0"/>
              </a:rPr>
              <a:t>they</a:t>
            </a:r>
          </a:p>
          <a:p>
            <a:r>
              <a:rPr lang="en-GB" sz="2400" dirty="0">
                <a:latin typeface="Twinkl" panose="02000000000000000000" pitchFamily="2" charset="0"/>
              </a:rPr>
              <a:t>there</a:t>
            </a:r>
          </a:p>
          <a:p>
            <a:r>
              <a:rPr lang="en-GB" sz="2400" dirty="0">
                <a:latin typeface="Twinkl" panose="02000000000000000000" pitchFamily="2" charset="0"/>
              </a:rPr>
              <a:t>their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695027" y="3618795"/>
            <a:ext cx="1865301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we</a:t>
            </a:r>
          </a:p>
          <a:p>
            <a:r>
              <a:rPr lang="en-GB" sz="2400" dirty="0">
                <a:latin typeface="Twinkl" panose="02000000000000000000" pitchFamily="2" charset="0"/>
              </a:rPr>
              <a:t>was</a:t>
            </a:r>
          </a:p>
          <a:p>
            <a:r>
              <a:rPr lang="en-GB" sz="2400" dirty="0">
                <a:latin typeface="Twinkl" panose="02000000000000000000" pitchFamily="2" charset="0"/>
              </a:rPr>
              <a:t>were</a:t>
            </a:r>
          </a:p>
          <a:p>
            <a:r>
              <a:rPr lang="en-GB" sz="2400" dirty="0">
                <a:latin typeface="Twinkl" panose="02000000000000000000" pitchFamily="2" charset="0"/>
              </a:rPr>
              <a:t>where</a:t>
            </a:r>
          </a:p>
          <a:p>
            <a:r>
              <a:rPr lang="en-GB" sz="2400" dirty="0">
                <a:latin typeface="Twinkl" panose="02000000000000000000" pitchFamily="2" charset="0"/>
              </a:rPr>
              <a:t>who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723143" y="5648536"/>
            <a:ext cx="1837185" cy="830997"/>
          </a:xfrm>
          <a:prstGeom prst="rect">
            <a:avLst/>
          </a:prstGeom>
          <a:solidFill>
            <a:srgbClr val="F2B0F2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you</a:t>
            </a:r>
          </a:p>
          <a:p>
            <a:r>
              <a:rPr lang="en-GB" sz="2400" dirty="0">
                <a:latin typeface="Twinkl" panose="02000000000000000000" pitchFamily="2" charset="0"/>
              </a:rPr>
              <a:t>your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382640" y="4896386"/>
            <a:ext cx="2967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ebbie Hepplewhite Print Font" panose="03050602040000000000" pitchFamily="66" charset="0"/>
              </a:rPr>
              <a:t>1</a:t>
            </a:r>
          </a:p>
        </p:txBody>
      </p:sp>
      <p:pic>
        <p:nvPicPr>
          <p:cNvPr id="1026" name="Picture 2" descr="Image result for one numicon pie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017" y="4940718"/>
            <a:ext cx="207713" cy="193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old emoj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427" y="5928228"/>
            <a:ext cx="335047" cy="32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old emoji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094" y="5935620"/>
            <a:ext cx="335047" cy="32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school emoj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398" y="5854525"/>
            <a:ext cx="419017" cy="41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girl emoji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577" y="4871110"/>
            <a:ext cx="388251" cy="38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boy emoji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015" y="3060307"/>
            <a:ext cx="326237" cy="32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love emoji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74" y="1744243"/>
            <a:ext cx="357513" cy="35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eyes emoji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249" y="1333080"/>
            <a:ext cx="411163" cy="41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eye emoji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060" y="5960789"/>
            <a:ext cx="310983" cy="31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house emoji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817" y="5264729"/>
            <a:ext cx="347078" cy="347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mage result for speech emoji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961" y="4081537"/>
            <a:ext cx="455362" cy="45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4" descr="Image result for speech emoji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476" y="4460882"/>
            <a:ext cx="455362" cy="45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Image result for pull stickman"/>
          <p:cNvPicPr>
            <a:picLocks noChangeAspect="1" noChangeArrowheads="1"/>
          </p:cNvPicPr>
          <p:nvPr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22" b="12775"/>
          <a:stretch/>
        </p:blipFill>
        <p:spPr bwMode="auto">
          <a:xfrm>
            <a:off x="8255218" y="2784581"/>
            <a:ext cx="451037" cy="394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226" y="2383936"/>
            <a:ext cx="436097" cy="359235"/>
          </a:xfrm>
          <a:prstGeom prst="rect">
            <a:avLst/>
          </a:prstGeom>
        </p:spPr>
      </p:pic>
      <p:pic>
        <p:nvPicPr>
          <p:cNvPr id="40" name="Picture 12" descr="Image result for boy emoji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658" y="3836983"/>
            <a:ext cx="326237" cy="32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0" descr="Image result for girl emoji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658" y="4232578"/>
            <a:ext cx="341126" cy="34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>
            <a:off x="3963783" y="4000100"/>
            <a:ext cx="22701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984093" y="4397970"/>
            <a:ext cx="227013" cy="0"/>
          </a:xfrm>
          <a:prstGeom prst="straightConnector1">
            <a:avLst/>
          </a:prstGeom>
          <a:ln w="38100">
            <a:solidFill>
              <a:srgbClr val="F2B0F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860" y="1949274"/>
            <a:ext cx="349230" cy="34923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457771" y="5626185"/>
            <a:ext cx="510089" cy="510089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219" y="4773470"/>
            <a:ext cx="279258" cy="285548"/>
          </a:xfrm>
          <a:prstGeom prst="rect">
            <a:avLst/>
          </a:prstGeom>
        </p:spPr>
      </p:pic>
      <p:sp>
        <p:nvSpPr>
          <p:cNvPr id="54" name="Rectangle 53"/>
          <p:cNvSpPr/>
          <p:nvPr/>
        </p:nvSpPr>
        <p:spPr>
          <a:xfrm>
            <a:off x="11260029" y="4764345"/>
            <a:ext cx="2967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ebbie Hepplewhite Print Font" panose="03050602040000000000" pitchFamily="66" charset="0"/>
              </a:rPr>
              <a:t>?</a:t>
            </a:r>
            <a:endParaRPr lang="en-US" sz="20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ebbie Hepplewhite Print Font" panose="03050602040000000000" pitchFamily="66" charset="0"/>
            </a:endParaRPr>
          </a:p>
        </p:txBody>
      </p:sp>
      <p:pic>
        <p:nvPicPr>
          <p:cNvPr id="1066" name="Picture 42" descr="Image result for person emoji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779" y="5096571"/>
            <a:ext cx="325688" cy="32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37"/>
          <p:cNvSpPr/>
          <p:nvPr/>
        </p:nvSpPr>
        <p:spPr>
          <a:xfrm>
            <a:off x="11022781" y="5170727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ebbie Hepplewhite Print Font" panose="03050602040000000000" pitchFamily="66" charset="0"/>
              </a:rPr>
              <a:t>?</a:t>
            </a:r>
          </a:p>
        </p:txBody>
      </p:sp>
      <p:pic>
        <p:nvPicPr>
          <p:cNvPr id="1068" name="Picture 44" descr="Image result for girls holding hands emoji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792" y="1441682"/>
            <a:ext cx="393642" cy="39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Image result for cup full cartoon"/>
          <p:cNvPicPr>
            <a:picLocks noChangeAspect="1" noChangeArrowheads="1"/>
          </p:cNvPicPr>
          <p:nvPr/>
        </p:nvPicPr>
        <p:blipFill rotWithShape="1"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7"/>
          <a:stretch/>
        </p:blipFill>
        <p:spPr bwMode="auto">
          <a:xfrm>
            <a:off x="3978614" y="1147936"/>
            <a:ext cx="259255" cy="26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9" name="Straight Arrow Connector 58"/>
          <p:cNvCxnSpPr/>
          <p:nvPr/>
        </p:nvCxnSpPr>
        <p:spPr>
          <a:xfrm>
            <a:off x="4184831" y="6372757"/>
            <a:ext cx="22701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lowchart: Delay 62"/>
          <p:cNvSpPr/>
          <p:nvPr/>
        </p:nvSpPr>
        <p:spPr>
          <a:xfrm rot="16200000">
            <a:off x="4273152" y="6231732"/>
            <a:ext cx="345027" cy="221024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4" name="Oval 1023"/>
          <p:cNvSpPr/>
          <p:nvPr/>
        </p:nvSpPr>
        <p:spPr>
          <a:xfrm>
            <a:off x="4445665" y="6342245"/>
            <a:ext cx="65403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1" name="Picture 24" descr="Image result for speech emoji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094" y="2175979"/>
            <a:ext cx="455362" cy="45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Rectangle 1024"/>
          <p:cNvSpPr/>
          <p:nvPr/>
        </p:nvSpPr>
        <p:spPr>
          <a:xfrm>
            <a:off x="1993115" y="2212218"/>
            <a:ext cx="309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ebbie Hepplewhite Print Font" panose="03050602040000000000" pitchFamily="66" charset="0"/>
              </a:rPr>
              <a:t>?</a:t>
            </a:r>
          </a:p>
        </p:txBody>
      </p:sp>
      <p:pic>
        <p:nvPicPr>
          <p:cNvPr id="1072" name="Picture 48" descr="Image result for groom emoji"/>
          <p:cNvPicPr>
            <a:picLocks noChangeAspect="1" noChangeArrowheads="1"/>
          </p:cNvPicPr>
          <p:nvPr/>
        </p:nvPicPr>
        <p:blipFill rotWithShape="1"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" t="2" r="44782" b="8653"/>
          <a:stretch/>
        </p:blipFill>
        <p:spPr bwMode="auto">
          <a:xfrm flipH="1">
            <a:off x="6116943" y="3298204"/>
            <a:ext cx="443409" cy="45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48" descr="Image result for groom emoji"/>
          <p:cNvPicPr>
            <a:picLocks noChangeAspect="1" noChangeArrowheads="1"/>
          </p:cNvPicPr>
          <p:nvPr/>
        </p:nvPicPr>
        <p:blipFill rotWithShape="1"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12" t="1" b="8328"/>
          <a:stretch/>
        </p:blipFill>
        <p:spPr bwMode="auto">
          <a:xfrm flipH="1">
            <a:off x="6063270" y="2781833"/>
            <a:ext cx="497082" cy="55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Image result for hand up emoji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67698" y="2268132"/>
            <a:ext cx="348916" cy="34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Image result for boys holding emoji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6114" y="2360615"/>
            <a:ext cx="419017" cy="41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52" descr="Image result for boys holding emoji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781" y="2996056"/>
            <a:ext cx="419017" cy="41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8" name="Straight Arrow Connector 87"/>
          <p:cNvCxnSpPr/>
          <p:nvPr/>
        </p:nvCxnSpPr>
        <p:spPr>
          <a:xfrm>
            <a:off x="10795768" y="3205564"/>
            <a:ext cx="22701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1028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016" y="2514899"/>
            <a:ext cx="415666" cy="415666"/>
          </a:xfrm>
          <a:prstGeom prst="rect">
            <a:avLst/>
          </a:prstGeom>
        </p:spPr>
      </p:pic>
      <p:pic>
        <p:nvPicPr>
          <p:cNvPr id="1080" name="Picture 56" descr="Image result for no emoji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760" y="3955096"/>
            <a:ext cx="322764" cy="32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88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8367" y="-350"/>
            <a:ext cx="9144000" cy="606125"/>
          </a:xfrm>
        </p:spPr>
        <p:txBody>
          <a:bodyPr>
            <a:normAutofit/>
          </a:bodyPr>
          <a:lstStyle/>
          <a:p>
            <a:r>
              <a:rPr lang="en-GB" sz="2000" b="1" u="sng" dirty="0">
                <a:latin typeface="Debbie Hepplewhite Print Font"/>
              </a:rPr>
              <a:t>Year 2 Common Exception Word Mat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11613" y="520208"/>
            <a:ext cx="187539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after</a:t>
            </a:r>
          </a:p>
          <a:p>
            <a:r>
              <a:rPr lang="en-GB" sz="2400" dirty="0">
                <a:latin typeface="Twinkl" panose="02000000000000000000" pitchFamily="2" charset="0"/>
              </a:rPr>
              <a:t>again</a:t>
            </a:r>
          </a:p>
          <a:p>
            <a:r>
              <a:rPr lang="en-GB" sz="2400" dirty="0">
                <a:latin typeface="Twinkl" panose="02000000000000000000" pitchFamily="2" charset="0"/>
              </a:rPr>
              <a:t>any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5770" y="1847506"/>
            <a:ext cx="2054477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both </a:t>
            </a:r>
          </a:p>
          <a:p>
            <a:r>
              <a:rPr lang="en-GB" sz="2400" dirty="0">
                <a:latin typeface="Twinkl" panose="02000000000000000000" pitchFamily="2" charset="0"/>
              </a:rPr>
              <a:t>behind</a:t>
            </a:r>
          </a:p>
          <a:p>
            <a:r>
              <a:rPr lang="en-GB" sz="2400" dirty="0">
                <a:latin typeface="Twinkl" panose="02000000000000000000" pitchFamily="2" charset="0"/>
              </a:rPr>
              <a:t>because</a:t>
            </a:r>
          </a:p>
          <a:p>
            <a:r>
              <a:rPr lang="en-GB" sz="2400" dirty="0">
                <a:latin typeface="Twinkl" panose="02000000000000000000" pitchFamily="2" charset="0"/>
              </a:rPr>
              <a:t>beautiful</a:t>
            </a:r>
          </a:p>
          <a:p>
            <a:r>
              <a:rPr lang="en-GB" sz="2400" dirty="0">
                <a:latin typeface="Twinkl" panose="02000000000000000000" pitchFamily="2" charset="0"/>
              </a:rPr>
              <a:t>busy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5757" y="3835600"/>
            <a:ext cx="2075230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class</a:t>
            </a:r>
          </a:p>
          <a:p>
            <a:r>
              <a:rPr lang="en-GB" sz="2400" dirty="0">
                <a:latin typeface="Twinkl" panose="02000000000000000000" pitchFamily="2" charset="0"/>
              </a:rPr>
              <a:t>climb</a:t>
            </a:r>
          </a:p>
          <a:p>
            <a:r>
              <a:rPr lang="en-GB" sz="2400" dirty="0">
                <a:latin typeface="Twinkl" panose="02000000000000000000" pitchFamily="2" charset="0"/>
              </a:rPr>
              <a:t>cold  </a:t>
            </a:r>
            <a:endParaRPr lang="en-GB" dirty="0">
              <a:latin typeface="Twinkl" panose="02000000000000000000" pitchFamily="2" charset="0"/>
            </a:endParaRPr>
          </a:p>
          <a:p>
            <a:r>
              <a:rPr lang="en-GB" sz="2400" dirty="0">
                <a:latin typeface="Twinkl" panose="02000000000000000000" pitchFamily="2" charset="0"/>
              </a:rPr>
              <a:t>children</a:t>
            </a:r>
          </a:p>
          <a:p>
            <a:r>
              <a:rPr lang="en-GB" sz="2400" dirty="0">
                <a:latin typeface="Twinkl" panose="02000000000000000000" pitchFamily="2" charset="0"/>
              </a:rPr>
              <a:t>could</a:t>
            </a:r>
          </a:p>
          <a:p>
            <a:r>
              <a:rPr lang="en-GB" sz="2400" dirty="0">
                <a:latin typeface="Twinkl" panose="02000000000000000000" pitchFamily="2" charset="0"/>
              </a:rPr>
              <a:t>clothes</a:t>
            </a:r>
            <a:r>
              <a:rPr lang="en-GB" sz="2400" dirty="0">
                <a:latin typeface="Debbie Hepplewhite Print Font"/>
              </a:rPr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3984" y="6174308"/>
            <a:ext cx="1891965" cy="461665"/>
          </a:xfrm>
          <a:prstGeom prst="rect">
            <a:avLst/>
          </a:prstGeom>
          <a:solidFill>
            <a:srgbClr val="F2B0F2"/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door</a:t>
            </a:r>
            <a:r>
              <a:rPr lang="en-GB" sz="2400" dirty="0">
                <a:latin typeface="Debbie Hepplewhite Print Font"/>
              </a:rPr>
              <a:t> 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54824" y="604901"/>
            <a:ext cx="2055939" cy="1579305"/>
          </a:xfrm>
          <a:prstGeom prst="rect">
            <a:avLst/>
          </a:prstGeom>
          <a:solidFill>
            <a:srgbClr val="CCFFCC"/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even</a:t>
            </a:r>
          </a:p>
          <a:p>
            <a:r>
              <a:rPr lang="en-GB" sz="2400" dirty="0">
                <a:latin typeface="Twinkl" panose="02000000000000000000" pitchFamily="2" charset="0"/>
              </a:rPr>
              <a:t>every </a:t>
            </a:r>
          </a:p>
          <a:p>
            <a:r>
              <a:rPr lang="en-GB" sz="2400" dirty="0">
                <a:latin typeface="Twinkl" panose="02000000000000000000" pitchFamily="2" charset="0"/>
              </a:rPr>
              <a:t>everybody</a:t>
            </a:r>
          </a:p>
          <a:p>
            <a:r>
              <a:rPr lang="en-GB" sz="2400" dirty="0">
                <a:latin typeface="Twinkl" panose="02000000000000000000" pitchFamily="2" charset="0"/>
              </a:rPr>
              <a:t>eye</a:t>
            </a:r>
            <a:r>
              <a:rPr lang="en-GB" sz="2400" dirty="0">
                <a:latin typeface="Debbie Hepplewhite Print Font"/>
              </a:rPr>
              <a:t> 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3941" y="4234780"/>
            <a:ext cx="1865754" cy="1200329"/>
          </a:xfrm>
          <a:prstGeom prst="rect">
            <a:avLst/>
          </a:prstGeom>
          <a:solidFill>
            <a:srgbClr val="FFFF99"/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gold </a:t>
            </a:r>
          </a:p>
          <a:p>
            <a:r>
              <a:rPr lang="en-GB" sz="2400" dirty="0">
                <a:latin typeface="Twinkl" panose="02000000000000000000" pitchFamily="2" charset="0"/>
              </a:rPr>
              <a:t>grass</a:t>
            </a:r>
          </a:p>
          <a:p>
            <a:r>
              <a:rPr lang="en-GB" sz="2400" dirty="0">
                <a:latin typeface="Twinkl" panose="02000000000000000000" pitchFamily="2" charset="0"/>
              </a:rPr>
              <a:t>great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58372" y="5614004"/>
            <a:ext cx="186530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half </a:t>
            </a:r>
          </a:p>
          <a:p>
            <a:r>
              <a:rPr lang="en-GB" sz="2400" dirty="0">
                <a:latin typeface="Twinkl" panose="02000000000000000000" pitchFamily="2" charset="0"/>
              </a:rPr>
              <a:t>hold</a:t>
            </a:r>
          </a:p>
          <a:p>
            <a:r>
              <a:rPr lang="en-GB" sz="2400" dirty="0">
                <a:latin typeface="Twinkl" panose="02000000000000000000" pitchFamily="2" charset="0"/>
              </a:rPr>
              <a:t>hour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32338" y="1027075"/>
            <a:ext cx="1854603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improve</a:t>
            </a:r>
            <a:endParaRPr lang="en-US" dirty="0">
              <a:latin typeface="Twinkl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1632" y="2572620"/>
            <a:ext cx="1854603" cy="830997"/>
          </a:xfrm>
          <a:prstGeom prst="rect">
            <a:avLst/>
          </a:prstGeom>
          <a:solidFill>
            <a:srgbClr val="CCFFCC"/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last</a:t>
            </a:r>
          </a:p>
          <a:p>
            <a:r>
              <a:rPr lang="en-GB" sz="2400" dirty="0">
                <a:latin typeface="Twinkl" panose="02000000000000000000" pitchFamily="2" charset="0"/>
              </a:rPr>
              <a:t>love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03717" y="3726414"/>
            <a:ext cx="1865301" cy="2677656"/>
          </a:xfrm>
          <a:prstGeom prst="rect">
            <a:avLst/>
          </a:prstGeom>
          <a:solidFill>
            <a:srgbClr val="FFE5FF"/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many</a:t>
            </a:r>
          </a:p>
          <a:p>
            <a:r>
              <a:rPr lang="en-GB" sz="2400" dirty="0">
                <a:latin typeface="Twinkl" panose="02000000000000000000" pitchFamily="2" charset="0"/>
              </a:rPr>
              <a:t>mind</a:t>
            </a:r>
          </a:p>
          <a:p>
            <a:r>
              <a:rPr lang="en-GB" sz="2400" dirty="0">
                <a:latin typeface="Twinkl" panose="02000000000000000000" pitchFamily="2" charset="0"/>
              </a:rPr>
              <a:t>money</a:t>
            </a:r>
          </a:p>
          <a:p>
            <a:r>
              <a:rPr lang="en-GB" sz="2400" dirty="0">
                <a:latin typeface="Twinkl" panose="02000000000000000000" pitchFamily="2" charset="0"/>
              </a:rPr>
              <a:t>most</a:t>
            </a:r>
          </a:p>
          <a:p>
            <a:r>
              <a:rPr lang="en-GB" sz="2400" dirty="0">
                <a:latin typeface="Twinkl" panose="02000000000000000000" pitchFamily="2" charset="0"/>
              </a:rPr>
              <a:t>move</a:t>
            </a:r>
          </a:p>
          <a:p>
            <a:r>
              <a:rPr lang="en-GB" sz="2400" dirty="0">
                <a:latin typeface="Twinkl" panose="02000000000000000000" pitchFamily="2" charset="0"/>
              </a:rPr>
              <a:t>Mr</a:t>
            </a:r>
          </a:p>
          <a:p>
            <a:r>
              <a:rPr lang="en-GB" sz="2400" dirty="0">
                <a:latin typeface="Twinkl" panose="02000000000000000000" pitchFamily="2" charset="0"/>
              </a:rPr>
              <a:t>Mrs</a:t>
            </a:r>
            <a:r>
              <a:rPr lang="en-GB" sz="2400" dirty="0">
                <a:latin typeface="Debbie Hepplewhite Print Font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54679" y="3089623"/>
            <a:ext cx="1865301" cy="3046988"/>
          </a:xfrm>
          <a:prstGeom prst="rect">
            <a:avLst/>
          </a:prstGeom>
          <a:solidFill>
            <a:srgbClr val="FFFF99"/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parents </a:t>
            </a:r>
          </a:p>
          <a:p>
            <a:r>
              <a:rPr lang="en-GB" sz="2400" dirty="0">
                <a:latin typeface="Twinkl" panose="02000000000000000000" pitchFamily="2" charset="0"/>
              </a:rPr>
              <a:t>past </a:t>
            </a:r>
          </a:p>
          <a:p>
            <a:r>
              <a:rPr lang="en-GB" sz="2400" dirty="0">
                <a:latin typeface="Twinkl" panose="02000000000000000000" pitchFamily="2" charset="0"/>
              </a:rPr>
              <a:t>path </a:t>
            </a:r>
          </a:p>
          <a:p>
            <a:r>
              <a:rPr lang="en-GB" sz="2400" dirty="0">
                <a:latin typeface="Twinkl" panose="02000000000000000000" pitchFamily="2" charset="0"/>
              </a:rPr>
              <a:t>people</a:t>
            </a:r>
          </a:p>
          <a:p>
            <a:r>
              <a:rPr lang="en-GB" sz="2400" dirty="0">
                <a:latin typeface="Twinkl" panose="02000000000000000000" pitchFamily="2" charset="0"/>
              </a:rPr>
              <a:t>plant </a:t>
            </a:r>
          </a:p>
          <a:p>
            <a:r>
              <a:rPr lang="en-GB" sz="2400" dirty="0">
                <a:latin typeface="Twinkl" panose="02000000000000000000" pitchFamily="2" charset="0"/>
              </a:rPr>
              <a:t>poor</a:t>
            </a:r>
          </a:p>
          <a:p>
            <a:r>
              <a:rPr lang="en-GB" sz="2400" dirty="0">
                <a:latin typeface="Twinkl" panose="02000000000000000000" pitchFamily="2" charset="0"/>
              </a:rPr>
              <a:t>pretty </a:t>
            </a:r>
          </a:p>
          <a:p>
            <a:r>
              <a:rPr lang="en-GB" sz="2400" dirty="0">
                <a:latin typeface="Twinkl" panose="02000000000000000000" pitchFamily="2" charset="0"/>
              </a:rPr>
              <a:t>prove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9511" y="1577689"/>
            <a:ext cx="187494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old </a:t>
            </a:r>
          </a:p>
          <a:p>
            <a:r>
              <a:rPr lang="en-GB" sz="2400" dirty="0">
                <a:latin typeface="Twinkl" panose="02000000000000000000" pitchFamily="2" charset="0"/>
              </a:rPr>
              <a:t>only </a:t>
            </a:r>
          </a:p>
          <a:p>
            <a:endParaRPr lang="en-GB" sz="2400" dirty="0">
              <a:latin typeface="Debbie Hepplewhite Print Font" panose="03050602040000000000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680147" y="3666073"/>
            <a:ext cx="1865301" cy="2677656"/>
          </a:xfrm>
          <a:prstGeom prst="rect">
            <a:avLst/>
          </a:prstGeom>
          <a:solidFill>
            <a:srgbClr val="FFE5FF"/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water</a:t>
            </a:r>
            <a:endParaRPr lang="en-US" dirty="0">
              <a:latin typeface="Twinkl" panose="02000000000000000000" pitchFamily="2" charset="0"/>
            </a:endParaRPr>
          </a:p>
          <a:p>
            <a:r>
              <a:rPr lang="en-GB" sz="2400" dirty="0">
                <a:latin typeface="Twinkl" panose="02000000000000000000" pitchFamily="2" charset="0"/>
              </a:rPr>
              <a:t>whole</a:t>
            </a:r>
          </a:p>
          <a:p>
            <a:r>
              <a:rPr lang="en-GB" sz="2400" dirty="0">
                <a:latin typeface="Twinkl" panose="02000000000000000000" pitchFamily="2" charset="0"/>
              </a:rPr>
              <a:t>who</a:t>
            </a:r>
          </a:p>
          <a:p>
            <a:r>
              <a:rPr lang="en-GB" sz="2400" dirty="0">
                <a:latin typeface="Twinkl" panose="02000000000000000000" pitchFamily="2" charset="0"/>
              </a:rPr>
              <a:t>wild</a:t>
            </a:r>
          </a:p>
          <a:p>
            <a:r>
              <a:rPr lang="en-GB" sz="2400" dirty="0">
                <a:latin typeface="Twinkl" panose="02000000000000000000" pitchFamily="2" charset="0"/>
              </a:rPr>
              <a:t>would </a:t>
            </a:r>
          </a:p>
          <a:p>
            <a:r>
              <a:rPr lang="en-GB" sz="2400" dirty="0">
                <a:latin typeface="Twinkl" panose="02000000000000000000" pitchFamily="2" charset="0"/>
              </a:rPr>
              <a:t>was</a:t>
            </a:r>
          </a:p>
          <a:p>
            <a:r>
              <a:rPr lang="en-GB" sz="2400" dirty="0">
                <a:latin typeface="Twinkl" panose="02000000000000000000" pitchFamily="2" charset="0"/>
              </a:rPr>
              <a:t>where 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038E1B5-E79F-469E-ADFD-1762A45267CB}"/>
              </a:ext>
            </a:extLst>
          </p:cNvPr>
          <p:cNvSpPr txBox="1"/>
          <p:nvPr/>
        </p:nvSpPr>
        <p:spPr>
          <a:xfrm>
            <a:off x="5393427" y="1838967"/>
            <a:ext cx="189196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kind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F27D47C-C1BA-489B-A004-7746C677DB56}"/>
              </a:ext>
            </a:extLst>
          </p:cNvPr>
          <p:cNvSpPr txBox="1"/>
          <p:nvPr/>
        </p:nvSpPr>
        <p:spPr>
          <a:xfrm>
            <a:off x="9685705" y="522004"/>
            <a:ext cx="1872674" cy="1846659"/>
          </a:xfrm>
          <a:prstGeom prst="rect">
            <a:avLst/>
          </a:prstGeom>
          <a:solidFill>
            <a:srgbClr val="F2B0F2"/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should</a:t>
            </a:r>
            <a:endParaRPr lang="en-US" dirty="0">
              <a:latin typeface="Twinkl" panose="02000000000000000000" pitchFamily="2" charset="0"/>
              <a:cs typeface="Calibri" panose="020F0502020204030204"/>
            </a:endParaRPr>
          </a:p>
          <a:p>
            <a:r>
              <a:rPr lang="en-GB" sz="2400" dirty="0">
                <a:latin typeface="Twinkl" panose="02000000000000000000" pitchFamily="2" charset="0"/>
                <a:ea typeface="+mn-lt"/>
                <a:cs typeface="+mn-lt"/>
              </a:rPr>
              <a:t>sugar </a:t>
            </a:r>
          </a:p>
          <a:p>
            <a:r>
              <a:rPr lang="en-GB" sz="2400" dirty="0">
                <a:latin typeface="Twinkl" panose="02000000000000000000" pitchFamily="2" charset="0"/>
                <a:cs typeface="Calibri"/>
              </a:rPr>
              <a:t>steak</a:t>
            </a:r>
          </a:p>
          <a:p>
            <a:r>
              <a:rPr lang="en-GB" sz="2400" dirty="0">
                <a:latin typeface="Twinkl" panose="02000000000000000000" pitchFamily="2" charset="0"/>
                <a:cs typeface="Calibri"/>
              </a:rPr>
              <a:t>sure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67773FF-362A-43CE-BBF7-A0FD77A17CB7}"/>
              </a:ext>
            </a:extLst>
          </p:cNvPr>
          <p:cNvSpPr txBox="1"/>
          <p:nvPr/>
        </p:nvSpPr>
        <p:spPr>
          <a:xfrm>
            <a:off x="9683911" y="2447227"/>
            <a:ext cx="1873894" cy="1200329"/>
          </a:xfrm>
          <a:prstGeom prst="rect">
            <a:avLst/>
          </a:prstGeom>
          <a:solidFill>
            <a:srgbClr val="CCFFCC"/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told</a:t>
            </a:r>
          </a:p>
          <a:p>
            <a:r>
              <a:rPr lang="en-GB" sz="2400" dirty="0">
                <a:latin typeface="Twinkl" panose="02000000000000000000" pitchFamily="2" charset="0"/>
              </a:rPr>
              <a:t>there</a:t>
            </a:r>
          </a:p>
          <a:p>
            <a:r>
              <a:rPr lang="en-GB" sz="2400" dirty="0">
                <a:latin typeface="Twinkl" panose="02000000000000000000" pitchFamily="2" charset="0"/>
              </a:rPr>
              <a:t>their </a:t>
            </a:r>
          </a:p>
        </p:txBody>
      </p:sp>
      <p:pic>
        <p:nvPicPr>
          <p:cNvPr id="3" name="Picture 48" descr="Image result for groom emoji">
            <a:extLst>
              <a:ext uri="{FF2B5EF4-FFF2-40B4-BE49-F238E27FC236}">
                <a16:creationId xmlns:a16="http://schemas.microsoft.com/office/drawing/2014/main" id="{71525B44-E014-49D8-A1B4-AC265CF0B8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" t="2" r="44782" b="8653"/>
          <a:stretch/>
        </p:blipFill>
        <p:spPr bwMode="auto">
          <a:xfrm flipH="1">
            <a:off x="6093188" y="5834989"/>
            <a:ext cx="443409" cy="45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8" descr="Image result for groom emoji">
            <a:extLst>
              <a:ext uri="{FF2B5EF4-FFF2-40B4-BE49-F238E27FC236}">
                <a16:creationId xmlns:a16="http://schemas.microsoft.com/office/drawing/2014/main" id="{865148C2-44AF-407C-A746-96FE6C8D96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12" t="1" b="8328"/>
          <a:stretch/>
        </p:blipFill>
        <p:spPr bwMode="auto">
          <a:xfrm flipH="1">
            <a:off x="5851067" y="5424720"/>
            <a:ext cx="497082" cy="55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BA27861-BB27-4408-A74D-F00979BF1F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7375" y="5930939"/>
            <a:ext cx="279258" cy="285548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F3BB4B4-B337-4451-920C-DE660EAF84AB}"/>
              </a:ext>
            </a:extLst>
          </p:cNvPr>
          <p:cNvSpPr/>
          <p:nvPr/>
        </p:nvSpPr>
        <p:spPr>
          <a:xfrm>
            <a:off x="11210793" y="5851558"/>
            <a:ext cx="2967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ebbie Hepplewhite Print Font" panose="03050602040000000000" pitchFamily="66" charset="0"/>
              </a:rPr>
              <a:t>?</a:t>
            </a:r>
            <a:endParaRPr lang="en-US" sz="20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ebbie Hepplewhite Print Font" panose="03050602040000000000" pitchFamily="66" charset="0"/>
            </a:endParaRPr>
          </a:p>
        </p:txBody>
      </p:sp>
      <p:pic>
        <p:nvPicPr>
          <p:cNvPr id="25" name="Picture 20" descr="Image result for eye emoji">
            <a:extLst>
              <a:ext uri="{FF2B5EF4-FFF2-40B4-BE49-F238E27FC236}">
                <a16:creationId xmlns:a16="http://schemas.microsoft.com/office/drawing/2014/main" id="{990B7592-466B-470C-813A-D6199C63F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090" y="1764102"/>
            <a:ext cx="310983" cy="31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2" descr="Image result for boys holding emoji">
            <a:extLst>
              <a:ext uri="{FF2B5EF4-FFF2-40B4-BE49-F238E27FC236}">
                <a16:creationId xmlns:a16="http://schemas.microsoft.com/office/drawing/2014/main" id="{53E373F7-233D-49C5-A51C-5CA0CAB86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084" y="5021928"/>
            <a:ext cx="328032" cy="30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137445B5-A0DA-4BB9-B792-04EFEA2F6A19}"/>
              </a:ext>
            </a:extLst>
          </p:cNvPr>
          <p:cNvSpPr txBox="1"/>
          <p:nvPr/>
        </p:nvSpPr>
        <p:spPr>
          <a:xfrm>
            <a:off x="2017594" y="6168788"/>
            <a:ext cx="59367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apple color emoji"/>
            </a:endParaRPr>
          </a:p>
        </p:txBody>
      </p:sp>
      <p:pic>
        <p:nvPicPr>
          <p:cNvPr id="41" name="Picture 16" descr="Image result for love emoji">
            <a:extLst>
              <a:ext uri="{FF2B5EF4-FFF2-40B4-BE49-F238E27FC236}">
                <a16:creationId xmlns:a16="http://schemas.microsoft.com/office/drawing/2014/main" id="{8279E140-ED19-4B0E-9F02-C6640F199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120" y="1911817"/>
            <a:ext cx="312021" cy="312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52" descr="Image result for boys holding emoji">
            <a:extLst>
              <a:ext uri="{FF2B5EF4-FFF2-40B4-BE49-F238E27FC236}">
                <a16:creationId xmlns:a16="http://schemas.microsoft.com/office/drawing/2014/main" id="{3539EC81-3AB2-41D9-B9EA-CDCA1ADBC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4651" y="3054376"/>
            <a:ext cx="419017" cy="41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E0D545A7-4B4D-4F51-A7E0-C7844036C6E9}"/>
              </a:ext>
            </a:extLst>
          </p:cNvPr>
          <p:cNvSpPr txBox="1"/>
          <p:nvPr/>
        </p:nvSpPr>
        <p:spPr>
          <a:xfrm>
            <a:off x="2224758" y="2263628"/>
            <a:ext cx="48613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" name="Picture 46" descr="Image result for cup full cartoon">
            <a:extLst>
              <a:ext uri="{FF2B5EF4-FFF2-40B4-BE49-F238E27FC236}">
                <a16:creationId xmlns:a16="http://schemas.microsoft.com/office/drawing/2014/main" id="{8A064016-83B2-4904-B458-8F6238402F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7"/>
          <a:stretch/>
        </p:blipFill>
        <p:spPr bwMode="auto">
          <a:xfrm>
            <a:off x="10831863" y="3752240"/>
            <a:ext cx="259255" cy="26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2" descr="Image result for boys holding emoji">
            <a:extLst>
              <a:ext uri="{FF2B5EF4-FFF2-40B4-BE49-F238E27FC236}">
                <a16:creationId xmlns:a16="http://schemas.microsoft.com/office/drawing/2014/main" id="{F1D4E680-CD9C-4D8D-B876-2D3F99C95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6325" y="3150385"/>
            <a:ext cx="419017" cy="41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8B53E10-BAA7-4031-BA8F-DABDF95BBAD8}"/>
              </a:ext>
            </a:extLst>
          </p:cNvPr>
          <p:cNvCxnSpPr/>
          <p:nvPr/>
        </p:nvCxnSpPr>
        <p:spPr>
          <a:xfrm>
            <a:off x="10680021" y="3398475"/>
            <a:ext cx="22701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3EDBAD5-5003-44AB-A223-0243305CFBE1}"/>
              </a:ext>
            </a:extLst>
          </p:cNvPr>
          <p:cNvSpPr txBox="1"/>
          <p:nvPr/>
        </p:nvSpPr>
        <p:spPr>
          <a:xfrm>
            <a:off x="3194565" y="2261707"/>
            <a:ext cx="1854603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en-GB" sz="2400" dirty="0">
                <a:latin typeface="Twinkl" panose="02000000000000000000" pitchFamily="2" charset="0"/>
              </a:rPr>
              <a:t>fast</a:t>
            </a:r>
            <a:endParaRPr lang="en-US" sz="2400" dirty="0">
              <a:latin typeface="Twinkl" panose="02000000000000000000" pitchFamily="2" charset="0"/>
              <a:ea typeface="+mn-lt"/>
              <a:cs typeface="+mn-lt"/>
            </a:endParaRPr>
          </a:p>
          <a:p>
            <a:r>
              <a:rPr lang="en-GB" sz="2400" dirty="0">
                <a:latin typeface="Twinkl" panose="02000000000000000000" pitchFamily="2" charset="0"/>
              </a:rPr>
              <a:t>father</a:t>
            </a:r>
            <a:endParaRPr lang="en-US" sz="2400" dirty="0">
              <a:latin typeface="Twinkl" panose="02000000000000000000" pitchFamily="2" charset="0"/>
              <a:ea typeface="+mn-lt"/>
              <a:cs typeface="+mn-lt"/>
            </a:endParaRPr>
          </a:p>
          <a:p>
            <a:r>
              <a:rPr lang="en-GB" sz="2400" dirty="0">
                <a:latin typeface="Twinkl" panose="02000000000000000000" pitchFamily="2" charset="0"/>
              </a:rPr>
              <a:t>find</a:t>
            </a:r>
            <a:endParaRPr lang="en-US" sz="2400" dirty="0">
              <a:latin typeface="Twinkl" panose="02000000000000000000" pitchFamily="2" charset="0"/>
              <a:ea typeface="+mn-lt"/>
              <a:cs typeface="+mn-lt"/>
            </a:endParaRPr>
          </a:p>
          <a:p>
            <a:r>
              <a:rPr lang="en-GB" sz="2400" dirty="0">
                <a:latin typeface="Twinkl" panose="02000000000000000000" pitchFamily="2" charset="0"/>
              </a:rPr>
              <a:t>floor</a:t>
            </a:r>
            <a:endParaRPr lang="en-US" dirty="0">
              <a:latin typeface="Twinkl" panose="02000000000000000000" pitchFamily="2" charset="0"/>
              <a:cs typeface="Calibri" panose="020F0502020204030204"/>
            </a:endParaRPr>
          </a:p>
          <a:p>
            <a:r>
              <a:rPr lang="en-GB" sz="2400" dirty="0">
                <a:latin typeface="Twinkl" panose="02000000000000000000" pitchFamily="2" charset="0"/>
              </a:rPr>
              <a:t>friend</a:t>
            </a:r>
          </a:p>
        </p:txBody>
      </p:sp>
      <p:pic>
        <p:nvPicPr>
          <p:cNvPr id="22" name="Picture 23">
            <a:extLst>
              <a:ext uri="{FF2B5EF4-FFF2-40B4-BE49-F238E27FC236}">
                <a16:creationId xmlns:a16="http://schemas.microsoft.com/office/drawing/2014/main" id="{2C60561B-342B-492E-A7E9-1A218F82880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63186" y="2673932"/>
            <a:ext cx="333375" cy="333375"/>
          </a:xfrm>
          <a:prstGeom prst="rect">
            <a:avLst/>
          </a:prstGeom>
        </p:spPr>
      </p:pic>
      <p:pic>
        <p:nvPicPr>
          <p:cNvPr id="9" name="Picture 44" descr="Image result for girls holding hands emoji">
            <a:extLst>
              <a:ext uri="{FF2B5EF4-FFF2-40B4-BE49-F238E27FC236}">
                <a16:creationId xmlns:a16="http://schemas.microsoft.com/office/drawing/2014/main" id="{FDA43207-1AF9-42F6-A57A-3ECEDA3FB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324" y="3351505"/>
            <a:ext cx="393642" cy="39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6" descr="Image result for love emoji">
            <a:extLst>
              <a:ext uri="{FF2B5EF4-FFF2-40B4-BE49-F238E27FC236}">
                <a16:creationId xmlns:a16="http://schemas.microsoft.com/office/drawing/2014/main" id="{DD47AEF1-F6E5-4039-8AA4-DC4691A04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664" y="3011411"/>
            <a:ext cx="312021" cy="312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hlinkClick r:id="rId12" tgtFrame="_blank"/>
            <a:extLst>
              <a:ext uri="{FF2B5EF4-FFF2-40B4-BE49-F238E27FC236}">
                <a16:creationId xmlns:a16="http://schemas.microsoft.com/office/drawing/2014/main" id="{8120C72C-24B4-4AE1-B07F-80C8EC86C01D}"/>
              </a:ext>
            </a:extLst>
          </p:cNvPr>
          <p:cNvPicPr/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427" y="5691883"/>
            <a:ext cx="295102" cy="463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Picture 39" descr="🚪 Door Emoji on Apple iOS 9.0">
            <a:hlinkClick r:id="rId15" tgtFrame="&quot;_blank&quot;"/>
            <a:extLst>
              <a:ext uri="{FF2B5EF4-FFF2-40B4-BE49-F238E27FC236}">
                <a16:creationId xmlns:a16="http://schemas.microsoft.com/office/drawing/2014/main" id="{64C556BD-C543-40C6-8DEC-7CF35BD74774}"/>
              </a:ext>
            </a:extLst>
          </p:cNvPr>
          <p:cNvPicPr/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912" y="6102849"/>
            <a:ext cx="345454" cy="596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Picture 41" descr="🥩 Cut of Meat Emoji">
            <a:hlinkClick r:id="rId18" tgtFrame="&quot;_blank&quot;"/>
            <a:extLst>
              <a:ext uri="{FF2B5EF4-FFF2-40B4-BE49-F238E27FC236}">
                <a16:creationId xmlns:a16="http://schemas.microsoft.com/office/drawing/2014/main" id="{D7147921-E843-45C8-ADBF-0D3251A49222}"/>
              </a:ext>
            </a:extLst>
          </p:cNvPr>
          <p:cNvPicPr/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7865" y="1253448"/>
            <a:ext cx="383258" cy="377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icture 42" descr="Plant emoji: there's a new house plant emoji being released ...">
            <a:hlinkClick r:id="rId21" tgtFrame="&quot;_blank&quot;"/>
            <a:extLst>
              <a:ext uri="{FF2B5EF4-FFF2-40B4-BE49-F238E27FC236}">
                <a16:creationId xmlns:a16="http://schemas.microsoft.com/office/drawing/2014/main" id="{268DF6D6-B043-4595-95FC-B79F43FDD3B0}"/>
              </a:ext>
            </a:extLst>
          </p:cNvPr>
          <p:cNvPicPr/>
          <p:nvPr/>
        </p:nvPicPr>
        <p:blipFill>
          <a:blip r:embed="rId22" cstate="print"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357" y="4534022"/>
            <a:ext cx="1035685" cy="440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Picture 44" descr="Money Bag Emoji (U+1F4B0)">
            <a:hlinkClick r:id="rId24" tgtFrame="&quot;_blank&quot;"/>
            <a:extLst>
              <a:ext uri="{FF2B5EF4-FFF2-40B4-BE49-F238E27FC236}">
                <a16:creationId xmlns:a16="http://schemas.microsoft.com/office/drawing/2014/main" id="{4B52EC6D-F738-4B5E-9F27-5F0EB35D6B8B}"/>
              </a:ext>
            </a:extLst>
          </p:cNvPr>
          <p:cNvPicPr/>
          <p:nvPr/>
        </p:nvPicPr>
        <p:blipFill>
          <a:blip r:embed="rId25" cstate="print">
            <a:extLst>
              <a:ext uri="{BEBA8EAE-BF5A-486C-A8C5-ECC9F3942E4B}">
                <a14:imgProps xmlns:a14="http://schemas.microsoft.com/office/drawing/2010/main">
                  <a14:imgLayer r:embed="rId2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105" y="4397338"/>
            <a:ext cx="391167" cy="45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Picture 47" descr="Pink Bow Emoji, HD Png Download - kindpng">
            <a:hlinkClick r:id="rId27" tgtFrame="&quot;_blank&quot;"/>
            <a:extLst>
              <a:ext uri="{FF2B5EF4-FFF2-40B4-BE49-F238E27FC236}">
                <a16:creationId xmlns:a16="http://schemas.microsoft.com/office/drawing/2014/main" id="{BE75BC71-A3E7-4AA4-AEB8-D833AB44634D}"/>
              </a:ext>
            </a:extLst>
          </p:cNvPr>
          <p:cNvPicPr/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965" y="5330797"/>
            <a:ext cx="365760" cy="306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Picture 50" descr="Alarm Clock Emoji (U+23F0)">
            <a:hlinkClick r:id="rId30" tgtFrame="&quot;_blank&quot;"/>
            <a:extLst>
              <a:ext uri="{FF2B5EF4-FFF2-40B4-BE49-F238E27FC236}">
                <a16:creationId xmlns:a16="http://schemas.microsoft.com/office/drawing/2014/main" id="{30330D40-855E-450F-9485-918C89C410C4}"/>
              </a:ext>
            </a:extLst>
          </p:cNvPr>
          <p:cNvPicPr/>
          <p:nvPr/>
        </p:nvPicPr>
        <p:blipFill>
          <a:blip r:embed="rId31" cstate="print">
            <a:extLst>
              <a:ext uri="{BEBA8EAE-BF5A-486C-A8C5-ECC9F3942E4B}">
                <a14:imgProps xmlns:a14="http://schemas.microsoft.com/office/drawing/2010/main">
                  <a14:imgLayer r:embed="rId32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177" y="6317482"/>
            <a:ext cx="428625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Picture 53" descr="Cold Face Emoji (U+1F976)">
            <a:hlinkClick r:id="rId33" tgtFrame="&quot;_blank&quot;"/>
            <a:extLst>
              <a:ext uri="{FF2B5EF4-FFF2-40B4-BE49-F238E27FC236}">
                <a16:creationId xmlns:a16="http://schemas.microsoft.com/office/drawing/2014/main" id="{807AB14E-DB0C-4D36-9773-F88519221C3D}"/>
              </a:ext>
            </a:extLst>
          </p:cNvPr>
          <p:cNvPicPr/>
          <p:nvPr/>
        </p:nvPicPr>
        <p:blipFill>
          <a:blip r:embed="rId34" cstate="print">
            <a:extLst>
              <a:ext uri="{BEBA8EAE-BF5A-486C-A8C5-ECC9F3942E4B}">
                <a14:imgProps xmlns:a14="http://schemas.microsoft.com/office/drawing/2010/main">
                  <a14:imgLayer r:embed="rId3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074" y="4561726"/>
            <a:ext cx="371849" cy="386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Picture 54" descr="🌱 Seedling Emoji Meaning with Pictures: from A to Z">
            <a:hlinkClick r:id="rId36" tgtFrame="&quot;_blank&quot;"/>
            <a:extLst>
              <a:ext uri="{FF2B5EF4-FFF2-40B4-BE49-F238E27FC236}">
                <a16:creationId xmlns:a16="http://schemas.microsoft.com/office/drawing/2014/main" id="{5DAF6813-A884-45A9-AA4E-9BB2DE605428}"/>
              </a:ext>
            </a:extLst>
          </p:cNvPr>
          <p:cNvPicPr/>
          <p:nvPr/>
        </p:nvPicPr>
        <p:blipFill>
          <a:blip r:embed="rId37" cstate="print">
            <a:extLst>
              <a:ext uri="{BEBA8EAE-BF5A-486C-A8C5-ECC9F3942E4B}">
                <a14:imgProps xmlns:a14="http://schemas.microsoft.com/office/drawing/2010/main">
                  <a14:imgLayer r:embed="rId3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283" y="4650707"/>
            <a:ext cx="351155" cy="351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Picture 56" descr="Emoji Request - FirstPlaceMedalEmoji">
            <a:hlinkClick r:id="rId39" tgtFrame="&quot;_blank&quot;"/>
            <a:extLst>
              <a:ext uri="{FF2B5EF4-FFF2-40B4-BE49-F238E27FC236}">
                <a16:creationId xmlns:a16="http://schemas.microsoft.com/office/drawing/2014/main" id="{CB39AE52-F906-4566-8101-73359647B5EB}"/>
              </a:ext>
            </a:extLst>
          </p:cNvPr>
          <p:cNvPicPr/>
          <p:nvPr/>
        </p:nvPicPr>
        <p:blipFill>
          <a:blip r:embed="rId40" cstate="print">
            <a:extLst>
              <a:ext uri="{BEBA8EAE-BF5A-486C-A8C5-ECC9F3942E4B}">
                <a14:imgProps xmlns:a14="http://schemas.microsoft.com/office/drawing/2010/main">
                  <a14:imgLayer r:embed="rId4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017" y="4284325"/>
            <a:ext cx="410967" cy="369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Picture 57" descr="Light Skin Tone Icon - Old Woman Emoji , Free Transparent Clipart ...">
            <a:hlinkClick r:id="rId42" tgtFrame="&quot;_blank&quot;"/>
            <a:extLst>
              <a:ext uri="{FF2B5EF4-FFF2-40B4-BE49-F238E27FC236}">
                <a16:creationId xmlns:a16="http://schemas.microsoft.com/office/drawing/2014/main" id="{A63B852A-2A81-4659-9B84-6E478E8603F4}"/>
              </a:ext>
            </a:extLst>
          </p:cNvPr>
          <p:cNvPicPr/>
          <p:nvPr/>
        </p:nvPicPr>
        <p:blipFill>
          <a:blip r:embed="rId43" cstate="print">
            <a:extLst>
              <a:ext uri="{BEBA8EAE-BF5A-486C-A8C5-ECC9F3942E4B}">
                <a14:imgProps xmlns:a14="http://schemas.microsoft.com/office/drawing/2010/main">
                  <a14:imgLayer r:embed="rId4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519" y="1500026"/>
            <a:ext cx="423224" cy="511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Picture 42" descr="Image result for person emoji">
            <a:extLst>
              <a:ext uri="{FF2B5EF4-FFF2-40B4-BE49-F238E27FC236}">
                <a16:creationId xmlns:a16="http://schemas.microsoft.com/office/drawing/2014/main" id="{D5636D13-AC5B-458A-A320-6E97D53CB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651" y="4428751"/>
            <a:ext cx="325688" cy="32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9448ED4B-77F3-453F-B209-172EC7C5E1B9}"/>
              </a:ext>
            </a:extLst>
          </p:cNvPr>
          <p:cNvSpPr/>
          <p:nvPr/>
        </p:nvSpPr>
        <p:spPr>
          <a:xfrm>
            <a:off x="10745379" y="4451536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ebbie Hepplewhite Print Font" panose="03050602040000000000" pitchFamily="66" charset="0"/>
              </a:rPr>
              <a:t>?</a:t>
            </a:r>
          </a:p>
        </p:txBody>
      </p:sp>
      <p:pic>
        <p:nvPicPr>
          <p:cNvPr id="63" name="Picture 24" descr="Image result for speech emoji">
            <a:extLst>
              <a:ext uri="{FF2B5EF4-FFF2-40B4-BE49-F238E27FC236}">
                <a16:creationId xmlns:a16="http://schemas.microsoft.com/office/drawing/2014/main" id="{70F6F7AB-6B64-41B3-BDBE-EDCCCEBE2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323" y="4060989"/>
            <a:ext cx="455362" cy="45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552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167</Words>
  <Application>Microsoft Office PowerPoint</Application>
  <PresentationFormat>Widescreen</PresentationFormat>
  <Paragraphs>137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apple color emoji</vt:lpstr>
      <vt:lpstr>Arial</vt:lpstr>
      <vt:lpstr>Calibri</vt:lpstr>
      <vt:lpstr>Calibri Light</vt:lpstr>
      <vt:lpstr>Debbie Hepplewhite Print Font</vt:lpstr>
      <vt:lpstr>Twinkl</vt:lpstr>
      <vt:lpstr>Office Theme</vt:lpstr>
      <vt:lpstr>Year 1 Common Exception Word Mat </vt:lpstr>
      <vt:lpstr>Year 2 Common Exception Word Mat </vt:lpstr>
    </vt:vector>
  </TitlesOfParts>
  <Company>St Josephs Catholic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Exception Word Mat</dc:title>
  <dc:creator>Leona Dean</dc:creator>
  <cp:lastModifiedBy>K Gatward</cp:lastModifiedBy>
  <cp:revision>63</cp:revision>
  <dcterms:created xsi:type="dcterms:W3CDTF">2019-07-08T19:50:10Z</dcterms:created>
  <dcterms:modified xsi:type="dcterms:W3CDTF">2022-03-07T19:53:53Z</dcterms:modified>
</cp:coreProperties>
</file>